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551" r:id="rId3"/>
    <p:sldId id="553" r:id="rId4"/>
    <p:sldId id="294" r:id="rId5"/>
    <p:sldId id="552" r:id="rId6"/>
    <p:sldId id="425" r:id="rId7"/>
    <p:sldId id="295" r:id="rId8"/>
    <p:sldId id="278" r:id="rId9"/>
    <p:sldId id="565" r:id="rId10"/>
    <p:sldId id="572" r:id="rId11"/>
    <p:sldId id="257" r:id="rId12"/>
    <p:sldId id="568" r:id="rId13"/>
    <p:sldId id="567" r:id="rId14"/>
    <p:sldId id="566" r:id="rId15"/>
    <p:sldId id="569" r:id="rId16"/>
    <p:sldId id="571" r:id="rId17"/>
    <p:sldId id="5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1"/>
    <p:restoredTop sz="96197"/>
  </p:normalViewPr>
  <p:slideViewPr>
    <p:cSldViewPr snapToGrid="0" snapToObjects="1">
      <p:cViewPr varScale="1">
        <p:scale>
          <a:sx n="104" d="100"/>
          <a:sy n="104" d="100"/>
        </p:scale>
        <p:origin x="6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575D1-1B60-5640-8BAF-3E49C0F836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8F9CA9-94DD-C44C-8E93-99DAE3D92E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58675-23F5-6042-BD76-F9F5533F8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5E0D0-2ABA-2846-A0A9-7CA791F91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EBBDD-21B9-7F47-B879-91C02D75E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525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0BEF7-B711-CA4E-A03E-20996E73B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064CA1-7066-E74C-BFD3-9763BD0AF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E5FFE-5D59-8240-B446-FF00BA9B6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94F1C-A6B7-DC4C-A255-520AC91A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F0160-E3A2-3649-95ED-B7795F3EE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839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A6A28F-C4E0-8146-8F65-4BB621CFDA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5C9C9E-1204-4C46-A97A-5886624562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2EF0F-24AD-DC46-95A4-AE61FEAB2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312F6-39D5-DC41-85E3-FCC8DBCE9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F676C-0A71-5147-A75B-1A46AAF88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331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6A19B-8649-494C-95B4-B05DA6E00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D0400-C2F3-8A44-800C-48B67E632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6E47A-BA80-F948-9A6E-5717E5BE0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CD20C-3FAB-654F-8133-A11F5F7F6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7397E-E16C-0D4A-8A8F-8D6601B72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252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1A98-61F1-234B-9AF4-F3D207BEF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D5CA1-FACB-2E45-8AFD-687208B07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83F40-8103-8A49-9623-AF5FAE90D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47CA1D-9711-B44D-ACEA-5726AFF98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B07D7-D349-C54D-942E-08AB1E084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27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DC7E4-2EE3-A041-AE05-D2DAC076D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530CD-26B3-7643-9C0E-9072F5BC80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8A58E8-0CDD-624D-BC51-584D19096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6157F-6046-D24D-8030-6D163206B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9EF0E3-4A58-BB43-8932-11F954734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94DDAD-7003-FF40-BE5D-463D85DD3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44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48663-EE00-EF4F-B19C-A770FD825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8A05E-A9CF-4143-A68B-35BB71186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8735F6-BD12-9C43-BCCC-21E0DFE14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08A24B-49E8-D049-BDCC-061B33D56E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46D6E2-A1D5-8347-ACFF-16053F9BF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BFB20C-1FD6-624F-8033-1660F5FAE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C3BCDA-B10D-0246-A582-323C97849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387602-298F-4C40-84E2-D560F846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26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84AB8-6890-714C-B7DA-602F8E5B0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B1E08-09FF-AE46-89D1-849000707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1CC96E-D5BF-3847-9377-7AD82660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4EEC9F-AC88-344D-A472-55D153A51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546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47F1D7-1C3D-304A-8FFA-6645F5B87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803A54-9CF4-9A4E-BC1E-5CF585A3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B51FC-A068-B549-9FBB-5DD439796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050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3B220-9AE9-DC4C-9821-677FE4D11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A81D3-0DE0-DB4B-A7CD-2C62773F2D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925F0A-5B23-C244-A02E-E10A7B847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EE40F2-5FF4-D34C-B6BC-8151E3F08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B03179-D494-4146-A211-B484B4ACA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45FAB-026D-2949-A7DF-471A6B2B2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729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6BA67-533B-AE47-A2C4-830BA7803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745F14-8E58-E14A-8207-49BF933AEC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6611B-7671-3348-BF50-E8FFF4DB0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7F7345-DF42-4B4B-8796-62E176E71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20DFE-6DBE-D34A-9857-A2F3F6AAA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6C6A6D-8A7A-2E4C-BE7E-6783851B6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639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B4EA8B-FCCB-0744-80C2-DD2C7D8BA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2B85B-3C56-484E-B6C1-99BA634F5D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F52D9-542D-6E42-A644-0B064BA189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3E915-D6C4-A243-9ECD-AD55B32DC7CC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98EE2-ABC5-EE43-92C0-A9C6653FF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312FC-C0FC-5247-8DA2-89E4D8152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2413D-38F2-CE42-8265-FC206CC34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3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E8B2A-0619-C84E-B377-016409E965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278" y="1687284"/>
            <a:ext cx="10673443" cy="3178629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Investigation of t</a:t>
            </a: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Long-Coexisting, Ecologically Distinct Lineages </a:t>
            </a:r>
            <a:b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within Species</a:t>
            </a:r>
            <a:br>
              <a:rPr lang="en-US" sz="6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D60266-26BB-504B-B160-4FE5E28F75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171066"/>
            <a:ext cx="9144000" cy="1655762"/>
          </a:xfrm>
        </p:spPr>
        <p:txBody>
          <a:bodyPr/>
          <a:lstStyle/>
          <a:p>
            <a:r>
              <a:rPr lang="en-US" dirty="0"/>
              <a:t>Jocelyn</a:t>
            </a:r>
          </a:p>
        </p:txBody>
      </p:sp>
    </p:spTree>
    <p:extLst>
      <p:ext uri="{BB962C8B-B14F-4D97-AF65-F5344CB8AC3E}">
        <p14:creationId xmlns:p14="http://schemas.microsoft.com/office/powerpoint/2010/main" val="1224327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458E4-55CE-244F-9245-B4929DD58DA6}"/>
              </a:ext>
            </a:extLst>
          </p:cNvPr>
          <p:cNvSpPr txBox="1">
            <a:spLocks/>
          </p:cNvSpPr>
          <p:nvPr/>
        </p:nvSpPr>
        <p:spPr>
          <a:xfrm>
            <a:off x="664027" y="578119"/>
            <a:ext cx="10196384" cy="8773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+mn-lt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5A666-EDFD-244A-9F07-B1A63397687F}"/>
              </a:ext>
            </a:extLst>
          </p:cNvPr>
          <p:cNvSpPr txBox="1">
            <a:spLocks/>
          </p:cNvSpPr>
          <p:nvPr/>
        </p:nvSpPr>
        <p:spPr>
          <a:xfrm>
            <a:off x="664027" y="1970906"/>
            <a:ext cx="11168743" cy="540872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0000"/>
                </a:solidFill>
                <a:cs typeface="Times New Roman" panose="02020603050405020304" pitchFamily="18" charset="0"/>
              </a:rPr>
              <a:t>run TYGS to identify species</a:t>
            </a:r>
          </a:p>
          <a:p>
            <a:r>
              <a:rPr lang="en-US" dirty="0">
                <a:solidFill>
                  <a:srgbClr val="000000"/>
                </a:solidFill>
              </a:rPr>
              <a:t>run through </a:t>
            </a:r>
            <a:r>
              <a:rPr lang="en-US" b="1" dirty="0" err="1">
                <a:solidFill>
                  <a:srgbClr val="000000"/>
                </a:solidFill>
              </a:rPr>
              <a:t>Prokka</a:t>
            </a:r>
            <a:r>
              <a:rPr lang="en-US" dirty="0">
                <a:solidFill>
                  <a:srgbClr val="000000"/>
                </a:solidFill>
              </a:rPr>
              <a:t> to generate genome annotation of each strain</a:t>
            </a:r>
          </a:p>
          <a:p>
            <a:r>
              <a:rPr lang="en-US" dirty="0">
                <a:solidFill>
                  <a:srgbClr val="000000"/>
                </a:solidFill>
              </a:rPr>
              <a:t>run </a:t>
            </a:r>
            <a:r>
              <a:rPr lang="en-US" b="1" dirty="0" err="1">
                <a:solidFill>
                  <a:srgbClr val="000000"/>
                </a:solidFill>
              </a:rPr>
              <a:t>Roary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to get a core genome alignment (99%)</a:t>
            </a:r>
          </a:p>
          <a:p>
            <a:r>
              <a:rPr lang="en-US" dirty="0">
                <a:solidFill>
                  <a:srgbClr val="000000"/>
                </a:solidFill>
              </a:rPr>
              <a:t>dereplicate clones using complete linkage clustering algorithm</a:t>
            </a:r>
          </a:p>
          <a:p>
            <a:r>
              <a:rPr lang="en-US" dirty="0">
                <a:solidFill>
                  <a:srgbClr val="000000"/>
                </a:solidFill>
              </a:rPr>
              <a:t>generate bootstrapped phylogenetic trees using </a:t>
            </a:r>
            <a:r>
              <a:rPr lang="en-US" b="1" dirty="0" err="1">
                <a:solidFill>
                  <a:srgbClr val="000000"/>
                </a:solidFill>
              </a:rPr>
              <a:t>IQTree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rarefaction</a:t>
            </a:r>
          </a:p>
          <a:p>
            <a:r>
              <a:rPr lang="en-US" dirty="0">
                <a:solidFill>
                  <a:srgbClr val="000000"/>
                </a:solidFill>
              </a:rPr>
              <a:t>habitat association and walking up tree approach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solidFill>
                <a:srgbClr val="00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000000"/>
              </a:solidFill>
              <a:latin typeface="Aptos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330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CC63D-4ADB-944A-A4D8-854ED6760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+mn-lt"/>
              </a:rPr>
              <a:t>Rarefaction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69F8F-BAD3-0F4B-85C3-611ABCF26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027" y="1155360"/>
            <a:ext cx="11168743" cy="5408726"/>
          </a:xfrm>
        </p:spPr>
        <p:txBody>
          <a:bodyPr>
            <a:normAutofit/>
          </a:bodyPr>
          <a:lstStyle/>
          <a:p>
            <a:r>
              <a:rPr lang="en-US" sz="2400" b="0" i="0" dirty="0">
                <a:solidFill>
                  <a:srgbClr val="000000"/>
                </a:solidFill>
                <a:effectLst/>
                <a:latin typeface="Aptos" panose="020F0502020204030204" pitchFamily="34" charset="0"/>
              </a:rPr>
              <a:t>to test whether there might really be an infinite number of ecotypes that we could detect if we had greater molecular resolution </a:t>
            </a:r>
            <a:endParaRPr lang="en-US" sz="2400" b="1" dirty="0">
              <a:solidFill>
                <a:srgbClr val="000000"/>
              </a:solidFill>
              <a:latin typeface="Aptos" panose="020F050202020403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000000"/>
                </a:solidFill>
                <a:latin typeface="Aptos" panose="020F0502020204030204" pitchFamily="34" charset="0"/>
              </a:rPr>
              <a:t>How?</a:t>
            </a:r>
            <a:endParaRPr lang="en-US" sz="2400" b="0" i="0" dirty="0">
              <a:solidFill>
                <a:srgbClr val="000000"/>
              </a:solidFill>
              <a:effectLst/>
              <a:latin typeface="Aptos" panose="020F0502020204030204" pitchFamily="34" charset="0"/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Rarefaction using real genes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Identify all the genes in core genome alignment (using </a:t>
            </a:r>
            <a:r>
              <a:rPr lang="en-US" sz="2000" dirty="0" err="1">
                <a:solidFill>
                  <a:srgbClr val="000000"/>
                </a:solidFill>
              </a:rPr>
              <a:t>ffn</a:t>
            </a:r>
            <a:r>
              <a:rPr lang="en-US" sz="2000" dirty="0">
                <a:solidFill>
                  <a:srgbClr val="000000"/>
                </a:solidFill>
              </a:rPr>
              <a:t> files from </a:t>
            </a:r>
            <a:r>
              <a:rPr lang="en-US" sz="2000" dirty="0" err="1">
                <a:solidFill>
                  <a:srgbClr val="000000"/>
                </a:solidFill>
              </a:rPr>
              <a:t>Prokka</a:t>
            </a:r>
            <a:r>
              <a:rPr lang="en-US" sz="2000" dirty="0">
                <a:solidFill>
                  <a:srgbClr val="000000"/>
                </a:solidFill>
              </a:rPr>
              <a:t> and </a:t>
            </a:r>
            <a:r>
              <a:rPr lang="en-US" sz="2000" b="1" dirty="0" err="1">
                <a:solidFill>
                  <a:srgbClr val="000000"/>
                </a:solidFill>
              </a:rPr>
              <a:t>blastn</a:t>
            </a:r>
            <a:r>
              <a:rPr lang="en-US" sz="2000" dirty="0">
                <a:solidFill>
                  <a:srgbClr val="000000"/>
                </a:solidFill>
              </a:rPr>
              <a:t>)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Generate random genome samples (500 samples for each gene number) by concatenating certain number of real genes (gene length &gt;= 500)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Sample with replacement to ensure every sample is different</a:t>
            </a:r>
          </a:p>
          <a:p>
            <a:r>
              <a:rPr lang="en-US" sz="2400" dirty="0">
                <a:solidFill>
                  <a:srgbClr val="000000"/>
                </a:solidFill>
              </a:rPr>
              <a:t>Rarefaction using “fake” genes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Randomly take disjoint segments (1000 bps each) from core genome alignment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Generate random genome samples (500 samples for each gene number) by concatenating those segments</a:t>
            </a:r>
          </a:p>
          <a:p>
            <a:pPr marL="457200" lvl="1" indent="0"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</a:rPr>
              <a:t>For one species, we run </a:t>
            </a:r>
            <a:r>
              <a:rPr lang="en-US" dirty="0" err="1">
                <a:solidFill>
                  <a:srgbClr val="000000"/>
                </a:solidFill>
              </a:rPr>
              <a:t>Ecosim</a:t>
            </a:r>
            <a:r>
              <a:rPr lang="en-US" dirty="0">
                <a:solidFill>
                  <a:srgbClr val="000000"/>
                </a:solidFill>
              </a:rPr>
              <a:t> 6000 times using both real and “fake” gene samples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Aptos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955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numbers and lines&#10;&#10;Description automatically generated with medium confidence">
            <a:extLst>
              <a:ext uri="{FF2B5EF4-FFF2-40B4-BE49-F238E27FC236}">
                <a16:creationId xmlns:a16="http://schemas.microsoft.com/office/drawing/2014/main" id="{C4A281A1-B171-0F4D-A495-A6DE0C961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684" y="0"/>
            <a:ext cx="86726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280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black squares and numbers&#10;&#10;Description automatically generated">
            <a:extLst>
              <a:ext uri="{FF2B5EF4-FFF2-40B4-BE49-F238E27FC236}">
                <a16:creationId xmlns:a16="http://schemas.microsoft.com/office/drawing/2014/main" id="{8C6283DA-FA7B-9D47-8853-8A2CAC910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162" y="-43508"/>
            <a:ext cx="8555129" cy="698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699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with black lines and numbers&#10;&#10;Description automatically generated with medium confidence">
            <a:extLst>
              <a:ext uri="{FF2B5EF4-FFF2-40B4-BE49-F238E27FC236}">
                <a16:creationId xmlns:a16="http://schemas.microsoft.com/office/drawing/2014/main" id="{CDB2B3A3-BDF4-144C-9D6D-C5E32FEC10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2971" y="144238"/>
            <a:ext cx="8606057" cy="6713762"/>
          </a:xfrm>
        </p:spPr>
      </p:pic>
    </p:spTree>
    <p:extLst>
      <p:ext uri="{BB962C8B-B14F-4D97-AF65-F5344CB8AC3E}">
        <p14:creationId xmlns:p14="http://schemas.microsoft.com/office/powerpoint/2010/main" val="2850196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ED487-185A-B441-BAE5-9C8EA945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graph of a number of equities&#10;&#10;Description automatically generated">
            <a:extLst>
              <a:ext uri="{FF2B5EF4-FFF2-40B4-BE49-F238E27FC236}">
                <a16:creationId xmlns:a16="http://schemas.microsoft.com/office/drawing/2014/main" id="{AC105BDD-0E0C-2644-A14D-64F76D6A99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9659" y="0"/>
            <a:ext cx="8560281" cy="6858000"/>
          </a:xfrm>
        </p:spPr>
      </p:pic>
    </p:spTree>
    <p:extLst>
      <p:ext uri="{BB962C8B-B14F-4D97-AF65-F5344CB8AC3E}">
        <p14:creationId xmlns:p14="http://schemas.microsoft.com/office/powerpoint/2010/main" val="238538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092ED-F165-6E40-A291-D65781399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0B5FD-4C2B-AC4E-B3A7-2B8F63D46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3" y="1690688"/>
            <a:ext cx="10515600" cy="4351338"/>
          </a:xfrm>
        </p:spPr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</a:rPr>
              <a:t>we are getting almost the same number of ecotypes predicted regardless of gene number!</a:t>
            </a:r>
          </a:p>
          <a:p>
            <a:endParaRPr lang="en-US" b="0" i="0" dirty="0">
              <a:solidFill>
                <a:srgbClr val="000000"/>
              </a:solidFill>
              <a:effectLst/>
            </a:endParaRPr>
          </a:p>
          <a:p>
            <a:r>
              <a:rPr lang="en-US" dirty="0">
                <a:solidFill>
                  <a:srgbClr val="000000"/>
                </a:solidFill>
                <a:latin typeface="Aptos" panose="020B0004020202020204" pitchFamily="34" charset="0"/>
              </a:rPr>
              <a:t>C</a:t>
            </a:r>
            <a:r>
              <a:rPr lang="en-US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onsistent with the hypothesis that there really are only a small number of stably coexisting ecotypes within each species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893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F27F8-2F1E-9C4E-AEF5-AD6DAC661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446" y="220571"/>
            <a:ext cx="10515600" cy="1325563"/>
          </a:xfrm>
        </p:spPr>
        <p:txBody>
          <a:bodyPr/>
          <a:lstStyle/>
          <a:p>
            <a:r>
              <a:rPr lang="en-US" b="1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05C6C-59BA-254B-AB64-A9C3883B6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555" y="1690688"/>
            <a:ext cx="3538927" cy="4486275"/>
          </a:xfrm>
        </p:spPr>
        <p:txBody>
          <a:bodyPr/>
          <a:lstStyle/>
          <a:p>
            <a:r>
              <a:rPr lang="en-US" dirty="0"/>
              <a:t>What are the genes? </a:t>
            </a:r>
          </a:p>
          <a:p>
            <a:r>
              <a:rPr lang="en-US" dirty="0"/>
              <a:t>A program that keep track of gene names during rarefaction</a:t>
            </a:r>
          </a:p>
          <a:p>
            <a:r>
              <a:rPr lang="en-US" sz="2800" dirty="0"/>
              <a:t>A high-throughput survey of these genes</a:t>
            </a:r>
            <a:r>
              <a:rPr lang="en-US" dirty="0"/>
              <a:t> (PCR then sequencing)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4" name="Content Placeholder 4" descr="A graph of a number of equities&#10;&#10;Description automatically generated">
            <a:extLst>
              <a:ext uri="{FF2B5EF4-FFF2-40B4-BE49-F238E27FC236}">
                <a16:creationId xmlns:a16="http://schemas.microsoft.com/office/drawing/2014/main" id="{40DED266-B5BF-214F-9F67-FE13BED0C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115" y="0"/>
            <a:ext cx="8560281" cy="68580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7550BF4-A89F-794E-8BE2-4FF2130B0E9E}"/>
              </a:ext>
            </a:extLst>
          </p:cNvPr>
          <p:cNvCxnSpPr>
            <a:cxnSpLocks/>
          </p:cNvCxnSpPr>
          <p:nvPr/>
        </p:nvCxnSpPr>
        <p:spPr>
          <a:xfrm flipV="1">
            <a:off x="3837482" y="1401580"/>
            <a:ext cx="6577957" cy="65423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1673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AF4077-C3C4-4045-BBEC-AAFC5A37C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206" y="1392213"/>
            <a:ext cx="8519229" cy="43645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B3BCF8-F9B2-45B6-992E-25944FE45E90}"/>
              </a:ext>
            </a:extLst>
          </p:cNvPr>
          <p:cNvSpPr txBox="1"/>
          <p:nvPr/>
        </p:nvSpPr>
        <p:spPr>
          <a:xfrm>
            <a:off x="1969274" y="357809"/>
            <a:ext cx="85192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Molecular approaches toward demarcating bacterial diversity….</a:t>
            </a:r>
          </a:p>
          <a:p>
            <a:r>
              <a:rPr lang="en-US" sz="2400" dirty="0"/>
              <a:t>How you know you have a novel genus, phylum, and so on….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682FB0-3906-4368-B6B9-F01A63ACA3E6}"/>
              </a:ext>
            </a:extLst>
          </p:cNvPr>
          <p:cNvSpPr txBox="1"/>
          <p:nvPr/>
        </p:nvSpPr>
        <p:spPr>
          <a:xfrm>
            <a:off x="1653152" y="5693134"/>
            <a:ext cx="88353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So, if your novel organism has a 16S rRNA gene that is &lt;75% identical to any known phylum, you’ve discovered a new phylum!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F0D5A27-93A5-4982-B381-7C3766D38B7B}"/>
              </a:ext>
            </a:extLst>
          </p:cNvPr>
          <p:cNvCxnSpPr>
            <a:cxnSpLocks/>
          </p:cNvCxnSpPr>
          <p:nvPr/>
        </p:nvCxnSpPr>
        <p:spPr>
          <a:xfrm flipH="1">
            <a:off x="2771776" y="1568775"/>
            <a:ext cx="2752725" cy="221265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3938276-1F35-4B76-BED4-4360113F85AB}"/>
              </a:ext>
            </a:extLst>
          </p:cNvPr>
          <p:cNvSpPr txBox="1"/>
          <p:nvPr/>
        </p:nvSpPr>
        <p:spPr>
          <a:xfrm>
            <a:off x="4771642" y="1137889"/>
            <a:ext cx="589635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rgbClr val="00B050"/>
                </a:solidFill>
              </a:rPr>
              <a:t>No threshold agreed upon below the species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4A91EF-129A-46A7-8BFA-7B2FAF0C4157}"/>
              </a:ext>
            </a:extLst>
          </p:cNvPr>
          <p:cNvCxnSpPr/>
          <p:nvPr/>
        </p:nvCxnSpPr>
        <p:spPr>
          <a:xfrm>
            <a:off x="4019551" y="1952625"/>
            <a:ext cx="923925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075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180094"/>
            <a:ext cx="4737886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2" name="Text Box 3"/>
          <p:cNvSpPr txBox="1">
            <a:spLocks noChangeArrowheads="1"/>
          </p:cNvSpPr>
          <p:nvPr/>
        </p:nvSpPr>
        <p:spPr bwMode="auto">
          <a:xfrm>
            <a:off x="7878212" y="548638"/>
            <a:ext cx="2552700" cy="3441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Phyla utterly different in: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7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Cell architecture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Genome content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Biochemistry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Physiology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How they make a living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7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~30 cultivated phyla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~100 phyla by 16S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  <a:latin typeface="Calibri" panose="020F0502020204030204" pitchFamily="34" charset="0"/>
              </a:rPr>
              <a:t>Estimated ~1300 phyla!</a:t>
            </a:r>
            <a:endParaRPr lang="en-US" altLang="en-US" sz="1700" dirty="0">
              <a:latin typeface="Arial" panose="020B0604020202020204" pitchFamily="34" charset="0"/>
            </a:endParaRPr>
          </a:p>
        </p:txBody>
      </p:sp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1549400" y="4964694"/>
            <a:ext cx="3073400" cy="261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Each pair of phyla originated as a splitting of one species into two.</a:t>
            </a:r>
            <a:endParaRPr lang="en-US" altLang="en-US" sz="10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0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5791200" y="6056894"/>
            <a:ext cx="914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00" dirty="0">
                <a:solidFill>
                  <a:srgbClr val="000000"/>
                </a:solidFill>
                <a:latin typeface="Calibri" panose="020F0502020204030204" pitchFamily="34" charset="0"/>
              </a:rPr>
              <a:t>Hug et al. 2016.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24001" y="341894"/>
            <a:ext cx="5271286" cy="1562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A dynamic property of species—one lineage splits into two that can coexist and diverge indefinitely</a:t>
            </a:r>
          </a:p>
          <a:p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3408680"/>
            <a:ext cx="3733800" cy="34493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890B7F-2943-42D5-9883-119ED00A0C18}"/>
              </a:ext>
            </a:extLst>
          </p:cNvPr>
          <p:cNvSpPr txBox="1"/>
          <p:nvPr/>
        </p:nvSpPr>
        <p:spPr>
          <a:xfrm>
            <a:off x="1505206" y="-7620"/>
            <a:ext cx="92922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Beyond clustering at some level, are there </a:t>
            </a:r>
            <a:r>
              <a:rPr lang="en-US" sz="2400" i="1" dirty="0"/>
              <a:t>dynamic</a:t>
            </a:r>
            <a:r>
              <a:rPr lang="en-US" sz="2400" dirty="0"/>
              <a:t> properties of species?</a:t>
            </a:r>
          </a:p>
        </p:txBody>
      </p:sp>
    </p:spTree>
    <p:extLst>
      <p:ext uri="{BB962C8B-B14F-4D97-AF65-F5344CB8AC3E}">
        <p14:creationId xmlns:p14="http://schemas.microsoft.com/office/powerpoint/2010/main" val="2899169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Object 2"/>
          <p:cNvGraphicFramePr>
            <a:graphicFrameLocks noChangeAspect="1"/>
          </p:cNvGraphicFramePr>
          <p:nvPr/>
        </p:nvGraphicFramePr>
        <p:xfrm>
          <a:off x="1057276" y="190500"/>
          <a:ext cx="6105525" cy="6477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Image" r:id="rId3" imgW="8139683" imgH="8634921" progId="">
                  <p:embed/>
                </p:oleObj>
              </mc:Choice>
              <mc:Fallback>
                <p:oleObj name="Image" r:id="rId3" imgW="8139683" imgH="8634921" progId="">
                  <p:embed/>
                  <p:pic>
                    <p:nvPicPr>
                      <p:cNvPr id="102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7276" y="190500"/>
                        <a:ext cx="6105525" cy="6477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4724400" y="6019800"/>
            <a:ext cx="838200" cy="4572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1828801" y="6044626"/>
            <a:ext cx="5657319" cy="5847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3200" b="1" dirty="0">
                <a:latin typeface="Times New Roman" pitchFamily="18" charset="0"/>
              </a:rPr>
              <a:t>The Origin of Bacterial Species</a:t>
            </a:r>
            <a:endParaRPr lang="en-US" sz="3200" dirty="0">
              <a:latin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05001" y="5029200"/>
            <a:ext cx="191751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Species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257801" y="4499432"/>
            <a:ext cx="1917513" cy="120032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Species 2</a:t>
            </a:r>
          </a:p>
          <a:p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3" name="Text Box 117"/>
          <p:cNvSpPr txBox="1">
            <a:spLocks noChangeArrowheads="1"/>
          </p:cNvSpPr>
          <p:nvPr/>
        </p:nvSpPr>
        <p:spPr bwMode="auto">
          <a:xfrm>
            <a:off x="7010401" y="232410"/>
            <a:ext cx="3657600" cy="5271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r>
              <a:rPr lang="en-US" sz="2800" dirty="0"/>
              <a:t>A dynamic property: Cohesion</a:t>
            </a:r>
          </a:p>
          <a:p>
            <a:endParaRPr lang="en-US" sz="2800" dirty="0"/>
          </a:p>
          <a:p>
            <a:r>
              <a:rPr lang="en-US" sz="2800" dirty="0"/>
              <a:t>In animals and plants, recombination between populations.</a:t>
            </a:r>
          </a:p>
          <a:p>
            <a:endParaRPr lang="en-US" sz="2800" dirty="0"/>
          </a:p>
          <a:p>
            <a:r>
              <a:rPr lang="en-US" sz="2800" dirty="0"/>
              <a:t>In rarely sexual organisms—periodic selection….</a:t>
            </a:r>
          </a:p>
        </p:txBody>
      </p:sp>
    </p:spTree>
    <p:extLst>
      <p:ext uri="{BB962C8B-B14F-4D97-AF65-F5344CB8AC3E}">
        <p14:creationId xmlns:p14="http://schemas.microsoft.com/office/powerpoint/2010/main" val="1232374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4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212" y="1504950"/>
            <a:ext cx="8586788" cy="4866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2" name="Text Box 3"/>
          <p:cNvSpPr txBox="1">
            <a:spLocks noChangeArrowheads="1"/>
          </p:cNvSpPr>
          <p:nvPr/>
        </p:nvSpPr>
        <p:spPr bwMode="auto">
          <a:xfrm>
            <a:off x="1568451" y="0"/>
            <a:ext cx="8951912" cy="1643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00"/>
                </a:solidFill>
                <a:latin typeface="Calibri" panose="020F0502020204030204" pitchFamily="34" charset="0"/>
              </a:rPr>
              <a:t>A dynamic property: species are ecologically distinct.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 dirty="0">
                <a:solidFill>
                  <a:srgbClr val="000000"/>
                </a:solidFill>
                <a:latin typeface="Calibri" panose="020F0502020204030204" pitchFamily="34" charset="0"/>
              </a:rPr>
              <a:t>Stable Ecotype model: ecotypes as ecologically distinct, genetically cohesive, and irreversibly separate.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05001" y="6362701"/>
            <a:ext cx="4524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Long-term coexistence of ecotypes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A3F030-71EE-4ADE-8E71-2813D094B42C}"/>
              </a:ext>
            </a:extLst>
          </p:cNvPr>
          <p:cNvSpPr/>
          <p:nvPr/>
        </p:nvSpPr>
        <p:spPr>
          <a:xfrm>
            <a:off x="2732598" y="2544419"/>
            <a:ext cx="222636" cy="23853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8189500-C3F3-4DBA-BEFD-96C7534D15ED}"/>
              </a:ext>
            </a:extLst>
          </p:cNvPr>
          <p:cNvSpPr/>
          <p:nvPr/>
        </p:nvSpPr>
        <p:spPr>
          <a:xfrm>
            <a:off x="9236768" y="2647786"/>
            <a:ext cx="159026" cy="23853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4124D1-EAB9-41CE-AF0C-0FE42D4996F9}"/>
              </a:ext>
            </a:extLst>
          </p:cNvPr>
          <p:cNvSpPr txBox="1"/>
          <p:nvPr/>
        </p:nvSpPr>
        <p:spPr>
          <a:xfrm>
            <a:off x="2648991" y="2355398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B06DD9-2716-4F89-B262-FA6088878386}"/>
              </a:ext>
            </a:extLst>
          </p:cNvPr>
          <p:cNvSpPr txBox="1"/>
          <p:nvPr/>
        </p:nvSpPr>
        <p:spPr>
          <a:xfrm>
            <a:off x="9121356" y="2474667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145262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roup 103"/>
          <p:cNvGrpSpPr/>
          <p:nvPr/>
        </p:nvGrpSpPr>
        <p:grpSpPr>
          <a:xfrm>
            <a:off x="1243128" y="2703187"/>
            <a:ext cx="9098300" cy="4154813"/>
            <a:chOff x="228600" y="749300"/>
            <a:chExt cx="8799513" cy="3659604"/>
          </a:xfrm>
        </p:grpSpPr>
        <p:sp>
          <p:nvSpPr>
            <p:cNvPr id="35842" name="Oval 2"/>
            <p:cNvSpPr>
              <a:spLocks noChangeArrowheads="1"/>
            </p:cNvSpPr>
            <p:nvPr/>
          </p:nvSpPr>
          <p:spPr bwMode="auto">
            <a:xfrm>
              <a:off x="1905000" y="4121150"/>
              <a:ext cx="203200" cy="203200"/>
            </a:xfrm>
            <a:prstGeom prst="ellipse">
              <a:avLst/>
            </a:prstGeom>
            <a:solidFill>
              <a:srgbClr val="C0C0C0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43" name="Oval 3"/>
            <p:cNvSpPr>
              <a:spLocks noChangeArrowheads="1"/>
            </p:cNvSpPr>
            <p:nvPr/>
          </p:nvSpPr>
          <p:spPr bwMode="auto">
            <a:xfrm>
              <a:off x="1898650" y="3543300"/>
              <a:ext cx="203200" cy="203200"/>
            </a:xfrm>
            <a:prstGeom prst="ellipse">
              <a:avLst/>
            </a:prstGeom>
            <a:solidFill>
              <a:srgbClr val="C0C0C0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44" name="Oval 4"/>
            <p:cNvSpPr>
              <a:spLocks noChangeArrowheads="1"/>
            </p:cNvSpPr>
            <p:nvPr/>
          </p:nvSpPr>
          <p:spPr bwMode="auto">
            <a:xfrm>
              <a:off x="4781550" y="1854200"/>
              <a:ext cx="203200" cy="203200"/>
            </a:xfrm>
            <a:prstGeom prst="ellipse">
              <a:avLst/>
            </a:prstGeom>
            <a:solidFill>
              <a:srgbClr val="C0C0C0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45" name="Oval 5"/>
            <p:cNvSpPr>
              <a:spLocks noChangeArrowheads="1"/>
            </p:cNvSpPr>
            <p:nvPr/>
          </p:nvSpPr>
          <p:spPr bwMode="auto">
            <a:xfrm>
              <a:off x="2273300" y="3048000"/>
              <a:ext cx="203200" cy="203200"/>
            </a:xfrm>
            <a:prstGeom prst="ellipse">
              <a:avLst/>
            </a:prstGeom>
            <a:solidFill>
              <a:srgbClr val="C0C0C0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46" name="Oval 6"/>
            <p:cNvSpPr>
              <a:spLocks noChangeArrowheads="1"/>
            </p:cNvSpPr>
            <p:nvPr/>
          </p:nvSpPr>
          <p:spPr bwMode="auto">
            <a:xfrm>
              <a:off x="1905000" y="2349500"/>
              <a:ext cx="203200" cy="203200"/>
            </a:xfrm>
            <a:prstGeom prst="ellipse">
              <a:avLst/>
            </a:prstGeom>
            <a:solidFill>
              <a:srgbClr val="C0C0C0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47" name="Line 7"/>
            <p:cNvSpPr>
              <a:spLocks noChangeShapeType="1"/>
            </p:cNvSpPr>
            <p:nvPr/>
          </p:nvSpPr>
          <p:spPr bwMode="auto">
            <a:xfrm>
              <a:off x="752475" y="1150938"/>
              <a:ext cx="240506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48" name="Text Box 8"/>
            <p:cNvSpPr txBox="1">
              <a:spLocks noChangeArrowheads="1"/>
            </p:cNvSpPr>
            <p:nvPr/>
          </p:nvSpPr>
          <p:spPr bwMode="auto">
            <a:xfrm>
              <a:off x="1460500" y="749300"/>
              <a:ext cx="1909763" cy="1411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0" hangingPunct="0"/>
              <a:r>
                <a:rPr lang="en-US"/>
                <a:t>Ecotype 1</a:t>
              </a:r>
            </a:p>
          </p:txBody>
        </p:sp>
        <p:sp>
          <p:nvSpPr>
            <p:cNvPr id="35849" name="Oval 9"/>
            <p:cNvSpPr>
              <a:spLocks noChangeArrowheads="1"/>
            </p:cNvSpPr>
            <p:nvPr/>
          </p:nvSpPr>
          <p:spPr bwMode="auto">
            <a:xfrm>
              <a:off x="8172450" y="1651000"/>
              <a:ext cx="203200" cy="203200"/>
            </a:xfrm>
            <a:prstGeom prst="ellipse">
              <a:avLst/>
            </a:prstGeom>
            <a:solidFill>
              <a:srgbClr val="C0C0C0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50" name="Oval 10"/>
            <p:cNvSpPr>
              <a:spLocks noChangeArrowheads="1"/>
            </p:cNvSpPr>
            <p:nvPr/>
          </p:nvSpPr>
          <p:spPr bwMode="auto">
            <a:xfrm>
              <a:off x="5073650" y="2603500"/>
              <a:ext cx="203200" cy="203200"/>
            </a:xfrm>
            <a:prstGeom prst="ellipse">
              <a:avLst/>
            </a:prstGeom>
            <a:solidFill>
              <a:srgbClr val="C0C0C0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51" name="Line 11"/>
            <p:cNvSpPr>
              <a:spLocks noChangeShapeType="1"/>
            </p:cNvSpPr>
            <p:nvPr/>
          </p:nvSpPr>
          <p:spPr bwMode="auto">
            <a:xfrm>
              <a:off x="3714750" y="1150938"/>
              <a:ext cx="2154238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52" name="Line 12"/>
            <p:cNvSpPr>
              <a:spLocks noChangeShapeType="1"/>
            </p:cNvSpPr>
            <p:nvPr/>
          </p:nvSpPr>
          <p:spPr bwMode="auto">
            <a:xfrm flipV="1">
              <a:off x="6237288" y="1150938"/>
              <a:ext cx="2790825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53" name="Text Box 13"/>
            <p:cNvSpPr txBox="1">
              <a:spLocks noChangeArrowheads="1"/>
            </p:cNvSpPr>
            <p:nvPr/>
          </p:nvSpPr>
          <p:spPr bwMode="auto">
            <a:xfrm>
              <a:off x="4292600" y="763588"/>
              <a:ext cx="1736725" cy="1341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0" hangingPunct="0"/>
              <a:r>
                <a:rPr lang="en-US"/>
                <a:t>Ecotype 2</a:t>
              </a:r>
            </a:p>
          </p:txBody>
        </p:sp>
        <p:sp>
          <p:nvSpPr>
            <p:cNvPr id="35854" name="Text Box 14"/>
            <p:cNvSpPr txBox="1">
              <a:spLocks noChangeArrowheads="1"/>
            </p:cNvSpPr>
            <p:nvPr/>
          </p:nvSpPr>
          <p:spPr bwMode="auto">
            <a:xfrm>
              <a:off x="6886575" y="773113"/>
              <a:ext cx="1922463" cy="14573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eaLnBrk="0" hangingPunct="0"/>
              <a:r>
                <a:rPr lang="en-US"/>
                <a:t>Ecotype 3</a:t>
              </a:r>
            </a:p>
          </p:txBody>
        </p:sp>
        <p:sp>
          <p:nvSpPr>
            <p:cNvPr id="35855" name="Line 15"/>
            <p:cNvSpPr>
              <a:spLocks noChangeShapeType="1"/>
            </p:cNvSpPr>
            <p:nvPr/>
          </p:nvSpPr>
          <p:spPr bwMode="auto">
            <a:xfrm>
              <a:off x="5170488" y="2711450"/>
              <a:ext cx="253206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56" name="Line 16"/>
            <p:cNvSpPr>
              <a:spLocks noChangeShapeType="1"/>
            </p:cNvSpPr>
            <p:nvPr/>
          </p:nvSpPr>
          <p:spPr bwMode="auto">
            <a:xfrm flipH="1">
              <a:off x="2362200" y="3140075"/>
              <a:ext cx="2506663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57" name="Line 17"/>
            <p:cNvSpPr>
              <a:spLocks noChangeShapeType="1"/>
            </p:cNvSpPr>
            <p:nvPr/>
          </p:nvSpPr>
          <p:spPr bwMode="auto">
            <a:xfrm flipH="1">
              <a:off x="2006600" y="3632200"/>
              <a:ext cx="0" cy="584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35858" name="Group 18"/>
            <p:cNvGrpSpPr>
              <a:grpSpLocks/>
            </p:cNvGrpSpPr>
            <p:nvPr/>
          </p:nvGrpSpPr>
          <p:grpSpPr bwMode="auto">
            <a:xfrm>
              <a:off x="4152900" y="1333500"/>
              <a:ext cx="1498600" cy="127000"/>
              <a:chOff x="2672" y="840"/>
              <a:chExt cx="944" cy="80"/>
            </a:xfrm>
          </p:grpSpPr>
          <p:sp>
            <p:nvSpPr>
              <p:cNvPr id="35939" name="Oval 19"/>
              <p:cNvSpPr>
                <a:spLocks noChangeArrowheads="1"/>
              </p:cNvSpPr>
              <p:nvPr/>
            </p:nvSpPr>
            <p:spPr bwMode="auto">
              <a:xfrm>
                <a:off x="2672" y="840"/>
                <a:ext cx="88" cy="80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940" name="Oval 20"/>
              <p:cNvSpPr>
                <a:spLocks noChangeArrowheads="1"/>
              </p:cNvSpPr>
              <p:nvPr/>
            </p:nvSpPr>
            <p:spPr bwMode="auto">
              <a:xfrm>
                <a:off x="2960" y="840"/>
                <a:ext cx="88" cy="80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941" name="Oval 21"/>
              <p:cNvSpPr>
                <a:spLocks noChangeArrowheads="1"/>
              </p:cNvSpPr>
              <p:nvPr/>
            </p:nvSpPr>
            <p:spPr bwMode="auto">
              <a:xfrm>
                <a:off x="3240" y="840"/>
                <a:ext cx="88" cy="80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942" name="Oval 22"/>
              <p:cNvSpPr>
                <a:spLocks noChangeArrowheads="1"/>
              </p:cNvSpPr>
              <p:nvPr/>
            </p:nvSpPr>
            <p:spPr bwMode="auto">
              <a:xfrm>
                <a:off x="3528" y="840"/>
                <a:ext cx="88" cy="80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5859" name="Oval 23"/>
            <p:cNvSpPr>
              <a:spLocks noChangeArrowheads="1"/>
            </p:cNvSpPr>
            <p:nvPr/>
          </p:nvSpPr>
          <p:spPr bwMode="auto">
            <a:xfrm>
              <a:off x="6629400" y="1333500"/>
              <a:ext cx="139700" cy="12700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60" name="Oval 24"/>
            <p:cNvSpPr>
              <a:spLocks noChangeArrowheads="1"/>
            </p:cNvSpPr>
            <p:nvPr/>
          </p:nvSpPr>
          <p:spPr bwMode="auto">
            <a:xfrm>
              <a:off x="7150100" y="1333500"/>
              <a:ext cx="139700" cy="12700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61" name="Oval 25"/>
            <p:cNvSpPr>
              <a:spLocks noChangeArrowheads="1"/>
            </p:cNvSpPr>
            <p:nvPr/>
          </p:nvSpPr>
          <p:spPr bwMode="auto">
            <a:xfrm>
              <a:off x="7632700" y="1333500"/>
              <a:ext cx="139700" cy="12700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62" name="Oval 26"/>
            <p:cNvSpPr>
              <a:spLocks noChangeArrowheads="1"/>
            </p:cNvSpPr>
            <p:nvPr/>
          </p:nvSpPr>
          <p:spPr bwMode="auto">
            <a:xfrm>
              <a:off x="8039100" y="1333500"/>
              <a:ext cx="139700" cy="12700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63" name="Oval 27"/>
            <p:cNvSpPr>
              <a:spLocks noChangeArrowheads="1"/>
            </p:cNvSpPr>
            <p:nvPr/>
          </p:nvSpPr>
          <p:spPr bwMode="auto">
            <a:xfrm>
              <a:off x="8458200" y="1333500"/>
              <a:ext cx="139700" cy="127000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64" name="Text Box 28"/>
            <p:cNvSpPr txBox="1">
              <a:spLocks noChangeArrowheads="1"/>
            </p:cNvSpPr>
            <p:nvPr/>
          </p:nvSpPr>
          <p:spPr bwMode="auto">
            <a:xfrm>
              <a:off x="7832725" y="1811338"/>
              <a:ext cx="330540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D</a:t>
              </a:r>
              <a:r>
                <a:rPr lang="en-US" sz="1200" baseline="-25000"/>
                <a:t>1</a:t>
              </a:r>
            </a:p>
          </p:txBody>
        </p:sp>
        <p:sp>
          <p:nvSpPr>
            <p:cNvPr id="35865" name="Text Box 29"/>
            <p:cNvSpPr txBox="1">
              <a:spLocks noChangeArrowheads="1"/>
            </p:cNvSpPr>
            <p:nvPr/>
          </p:nvSpPr>
          <p:spPr bwMode="auto">
            <a:xfrm>
              <a:off x="8340725" y="1989138"/>
              <a:ext cx="330540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D</a:t>
              </a:r>
              <a:r>
                <a:rPr lang="en-US" sz="1200" baseline="-25000"/>
                <a:t>2</a:t>
              </a:r>
            </a:p>
            <a:p>
              <a:endParaRPr lang="en-US" sz="1200"/>
            </a:p>
          </p:txBody>
        </p:sp>
        <p:sp>
          <p:nvSpPr>
            <p:cNvPr id="35866" name="Text Box 30"/>
            <p:cNvSpPr txBox="1">
              <a:spLocks noChangeArrowheads="1"/>
            </p:cNvSpPr>
            <p:nvPr/>
          </p:nvSpPr>
          <p:spPr bwMode="auto">
            <a:xfrm>
              <a:off x="1965325" y="2409825"/>
              <a:ext cx="38504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PS</a:t>
              </a:r>
            </a:p>
          </p:txBody>
        </p:sp>
        <p:sp>
          <p:nvSpPr>
            <p:cNvPr id="35867" name="Text Box 31"/>
            <p:cNvSpPr txBox="1">
              <a:spLocks noChangeArrowheads="1"/>
            </p:cNvSpPr>
            <p:nvPr/>
          </p:nvSpPr>
          <p:spPr bwMode="auto">
            <a:xfrm>
              <a:off x="2409825" y="3781425"/>
              <a:ext cx="4847481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Most recent common ancestor of all sampled organisms</a:t>
              </a:r>
            </a:p>
          </p:txBody>
        </p:sp>
        <p:sp>
          <p:nvSpPr>
            <p:cNvPr id="35868" name="Text Box 32"/>
            <p:cNvSpPr txBox="1">
              <a:spLocks noChangeArrowheads="1"/>
            </p:cNvSpPr>
            <p:nvPr/>
          </p:nvSpPr>
          <p:spPr bwMode="auto">
            <a:xfrm>
              <a:off x="2384425" y="3143250"/>
              <a:ext cx="38023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EF</a:t>
              </a:r>
            </a:p>
          </p:txBody>
        </p:sp>
        <p:sp>
          <p:nvSpPr>
            <p:cNvPr id="35869" name="Line 33"/>
            <p:cNvSpPr>
              <a:spLocks noChangeShapeType="1"/>
            </p:cNvSpPr>
            <p:nvPr/>
          </p:nvSpPr>
          <p:spPr bwMode="auto">
            <a:xfrm>
              <a:off x="2006600" y="2425700"/>
              <a:ext cx="1588" cy="12303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70" name="Rectangle 34"/>
            <p:cNvSpPr>
              <a:spLocks noChangeArrowheads="1"/>
            </p:cNvSpPr>
            <p:nvPr/>
          </p:nvSpPr>
          <p:spPr bwMode="auto">
            <a:xfrm>
              <a:off x="1143000" y="2400300"/>
              <a:ext cx="127000" cy="127000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71" name="Rectangle 35"/>
            <p:cNvSpPr>
              <a:spLocks noChangeArrowheads="1"/>
            </p:cNvSpPr>
            <p:nvPr/>
          </p:nvSpPr>
          <p:spPr bwMode="auto">
            <a:xfrm>
              <a:off x="1511300" y="2400300"/>
              <a:ext cx="127000" cy="127000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72" name="Rectangle 36"/>
            <p:cNvSpPr>
              <a:spLocks noChangeArrowheads="1"/>
            </p:cNvSpPr>
            <p:nvPr/>
          </p:nvSpPr>
          <p:spPr bwMode="auto">
            <a:xfrm>
              <a:off x="2362200" y="2400300"/>
              <a:ext cx="127000" cy="127000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73" name="Line 37"/>
            <p:cNvSpPr>
              <a:spLocks noChangeShapeType="1"/>
            </p:cNvSpPr>
            <p:nvPr/>
          </p:nvSpPr>
          <p:spPr bwMode="auto">
            <a:xfrm flipH="1" flipV="1">
              <a:off x="1206500" y="2476500"/>
              <a:ext cx="800100" cy="11684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74" name="Line 38"/>
            <p:cNvSpPr>
              <a:spLocks noChangeShapeType="1"/>
            </p:cNvSpPr>
            <p:nvPr/>
          </p:nvSpPr>
          <p:spPr bwMode="auto">
            <a:xfrm flipH="1" flipV="1">
              <a:off x="1574800" y="2463800"/>
              <a:ext cx="431800" cy="11811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75" name="Line 39"/>
            <p:cNvSpPr>
              <a:spLocks noChangeShapeType="1"/>
            </p:cNvSpPr>
            <p:nvPr/>
          </p:nvSpPr>
          <p:spPr bwMode="auto">
            <a:xfrm flipV="1">
              <a:off x="2006600" y="2463800"/>
              <a:ext cx="419100" cy="11811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76" name="Line 40"/>
            <p:cNvSpPr>
              <a:spLocks noChangeShapeType="1"/>
            </p:cNvSpPr>
            <p:nvPr/>
          </p:nvSpPr>
          <p:spPr bwMode="auto">
            <a:xfrm flipV="1">
              <a:off x="2006600" y="3136900"/>
              <a:ext cx="368300" cy="495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77" name="Line 41"/>
            <p:cNvSpPr>
              <a:spLocks noChangeShapeType="1"/>
            </p:cNvSpPr>
            <p:nvPr/>
          </p:nvSpPr>
          <p:spPr bwMode="auto">
            <a:xfrm>
              <a:off x="4876800" y="1917700"/>
              <a:ext cx="1588" cy="123031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78" name="Rectangle 42"/>
            <p:cNvSpPr>
              <a:spLocks noChangeArrowheads="1"/>
            </p:cNvSpPr>
            <p:nvPr/>
          </p:nvSpPr>
          <p:spPr bwMode="auto">
            <a:xfrm>
              <a:off x="4013200" y="1892300"/>
              <a:ext cx="127000" cy="127000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79" name="Rectangle 43"/>
            <p:cNvSpPr>
              <a:spLocks noChangeArrowheads="1"/>
            </p:cNvSpPr>
            <p:nvPr/>
          </p:nvSpPr>
          <p:spPr bwMode="auto">
            <a:xfrm>
              <a:off x="4381500" y="1892300"/>
              <a:ext cx="127000" cy="127000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80" name="Rectangle 44"/>
            <p:cNvSpPr>
              <a:spLocks noChangeArrowheads="1"/>
            </p:cNvSpPr>
            <p:nvPr/>
          </p:nvSpPr>
          <p:spPr bwMode="auto">
            <a:xfrm>
              <a:off x="5232400" y="1892300"/>
              <a:ext cx="127000" cy="127000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881" name="Line 45"/>
            <p:cNvSpPr>
              <a:spLocks noChangeShapeType="1"/>
            </p:cNvSpPr>
            <p:nvPr/>
          </p:nvSpPr>
          <p:spPr bwMode="auto">
            <a:xfrm flipH="1" flipV="1">
              <a:off x="4076700" y="1968500"/>
              <a:ext cx="800100" cy="11684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82" name="Line 46"/>
            <p:cNvSpPr>
              <a:spLocks noChangeShapeType="1"/>
            </p:cNvSpPr>
            <p:nvPr/>
          </p:nvSpPr>
          <p:spPr bwMode="auto">
            <a:xfrm flipH="1" flipV="1">
              <a:off x="4445000" y="1955800"/>
              <a:ext cx="431800" cy="11811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83" name="Line 47"/>
            <p:cNvSpPr>
              <a:spLocks noChangeShapeType="1"/>
            </p:cNvSpPr>
            <p:nvPr/>
          </p:nvSpPr>
          <p:spPr bwMode="auto">
            <a:xfrm flipV="1">
              <a:off x="4876800" y="1955800"/>
              <a:ext cx="419100" cy="11811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84" name="Line 48"/>
            <p:cNvSpPr>
              <a:spLocks noChangeShapeType="1"/>
            </p:cNvSpPr>
            <p:nvPr/>
          </p:nvSpPr>
          <p:spPr bwMode="auto">
            <a:xfrm flipV="1">
              <a:off x="4876800" y="2717800"/>
              <a:ext cx="292100" cy="406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85" name="Line 49"/>
            <p:cNvSpPr>
              <a:spLocks noChangeShapeType="1"/>
            </p:cNvSpPr>
            <p:nvPr/>
          </p:nvSpPr>
          <p:spPr bwMode="auto">
            <a:xfrm flipH="1" flipV="1">
              <a:off x="4216400" y="1397000"/>
              <a:ext cx="647700" cy="558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86" name="Line 50"/>
            <p:cNvSpPr>
              <a:spLocks noChangeShapeType="1"/>
            </p:cNvSpPr>
            <p:nvPr/>
          </p:nvSpPr>
          <p:spPr bwMode="auto">
            <a:xfrm flipH="1" flipV="1">
              <a:off x="4673600" y="1397000"/>
              <a:ext cx="203200" cy="571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87" name="Line 51"/>
            <p:cNvSpPr>
              <a:spLocks noChangeShapeType="1"/>
            </p:cNvSpPr>
            <p:nvPr/>
          </p:nvSpPr>
          <p:spPr bwMode="auto">
            <a:xfrm flipV="1">
              <a:off x="4876800" y="1397000"/>
              <a:ext cx="241300" cy="571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88" name="Line 52"/>
            <p:cNvSpPr>
              <a:spLocks noChangeShapeType="1"/>
            </p:cNvSpPr>
            <p:nvPr/>
          </p:nvSpPr>
          <p:spPr bwMode="auto">
            <a:xfrm flipV="1">
              <a:off x="4876800" y="1397000"/>
              <a:ext cx="698500" cy="571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89" name="Text Box 53"/>
            <p:cNvSpPr txBox="1">
              <a:spLocks noChangeArrowheads="1"/>
            </p:cNvSpPr>
            <p:nvPr/>
          </p:nvSpPr>
          <p:spPr bwMode="auto">
            <a:xfrm>
              <a:off x="5181600" y="2695575"/>
              <a:ext cx="38023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EF</a:t>
              </a:r>
            </a:p>
          </p:txBody>
        </p:sp>
        <p:sp>
          <p:nvSpPr>
            <p:cNvPr id="35890" name="Text Box 54"/>
            <p:cNvSpPr txBox="1">
              <a:spLocks noChangeArrowheads="1"/>
            </p:cNvSpPr>
            <p:nvPr/>
          </p:nvSpPr>
          <p:spPr bwMode="auto">
            <a:xfrm>
              <a:off x="4822825" y="1965325"/>
              <a:ext cx="38504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PS</a:t>
              </a:r>
            </a:p>
          </p:txBody>
        </p:sp>
        <p:sp>
          <p:nvSpPr>
            <p:cNvPr id="35891" name="Line 55"/>
            <p:cNvSpPr>
              <a:spLocks noChangeShapeType="1"/>
            </p:cNvSpPr>
            <p:nvPr/>
          </p:nvSpPr>
          <p:spPr bwMode="auto">
            <a:xfrm flipH="1" flipV="1">
              <a:off x="6692900" y="1397000"/>
              <a:ext cx="1003300" cy="1308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92" name="Line 56"/>
            <p:cNvSpPr>
              <a:spLocks noChangeShapeType="1"/>
            </p:cNvSpPr>
            <p:nvPr/>
          </p:nvSpPr>
          <p:spPr bwMode="auto">
            <a:xfrm flipH="1" flipV="1">
              <a:off x="7200900" y="1397000"/>
              <a:ext cx="495300" cy="1308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93" name="Line 57"/>
            <p:cNvSpPr>
              <a:spLocks noChangeShapeType="1"/>
            </p:cNvSpPr>
            <p:nvPr/>
          </p:nvSpPr>
          <p:spPr bwMode="auto">
            <a:xfrm flipV="1">
              <a:off x="7696200" y="1397000"/>
              <a:ext cx="0" cy="1308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94" name="Line 58"/>
            <p:cNvSpPr>
              <a:spLocks noChangeShapeType="1"/>
            </p:cNvSpPr>
            <p:nvPr/>
          </p:nvSpPr>
          <p:spPr bwMode="auto">
            <a:xfrm flipV="1">
              <a:off x="7696200" y="1765300"/>
              <a:ext cx="584200" cy="939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95" name="Line 59"/>
            <p:cNvSpPr>
              <a:spLocks noChangeShapeType="1"/>
            </p:cNvSpPr>
            <p:nvPr/>
          </p:nvSpPr>
          <p:spPr bwMode="auto">
            <a:xfrm flipH="1" flipV="1">
              <a:off x="8102600" y="1397000"/>
              <a:ext cx="177800" cy="368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96" name="Line 60"/>
            <p:cNvSpPr>
              <a:spLocks noChangeShapeType="1"/>
            </p:cNvSpPr>
            <p:nvPr/>
          </p:nvSpPr>
          <p:spPr bwMode="auto">
            <a:xfrm flipV="1">
              <a:off x="8280400" y="1397000"/>
              <a:ext cx="241300" cy="368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897" name="Line 61"/>
            <p:cNvSpPr>
              <a:spLocks noChangeShapeType="1"/>
            </p:cNvSpPr>
            <p:nvPr/>
          </p:nvSpPr>
          <p:spPr bwMode="auto">
            <a:xfrm flipV="1">
              <a:off x="7696200" y="1739900"/>
              <a:ext cx="1041400" cy="9652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lgDash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35898" name="Group 62"/>
            <p:cNvGrpSpPr>
              <a:grpSpLocks/>
            </p:cNvGrpSpPr>
            <p:nvPr/>
          </p:nvGrpSpPr>
          <p:grpSpPr bwMode="auto">
            <a:xfrm>
              <a:off x="800100" y="1333500"/>
              <a:ext cx="2159000" cy="1117600"/>
              <a:chOff x="936" y="840"/>
              <a:chExt cx="1360" cy="704"/>
            </a:xfrm>
          </p:grpSpPr>
          <p:sp>
            <p:nvSpPr>
              <p:cNvPr id="35928" name="Oval 63"/>
              <p:cNvSpPr>
                <a:spLocks noChangeArrowheads="1"/>
              </p:cNvSpPr>
              <p:nvPr/>
            </p:nvSpPr>
            <p:spPr bwMode="auto">
              <a:xfrm>
                <a:off x="1160" y="840"/>
                <a:ext cx="88" cy="80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929" name="Oval 64"/>
              <p:cNvSpPr>
                <a:spLocks noChangeArrowheads="1"/>
              </p:cNvSpPr>
              <p:nvPr/>
            </p:nvSpPr>
            <p:spPr bwMode="auto">
              <a:xfrm>
                <a:off x="1392" y="840"/>
                <a:ext cx="88" cy="80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930" name="Oval 65"/>
              <p:cNvSpPr>
                <a:spLocks noChangeArrowheads="1"/>
              </p:cNvSpPr>
              <p:nvPr/>
            </p:nvSpPr>
            <p:spPr bwMode="auto">
              <a:xfrm>
                <a:off x="1664" y="840"/>
                <a:ext cx="88" cy="80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931" name="Oval 66"/>
              <p:cNvSpPr>
                <a:spLocks noChangeArrowheads="1"/>
              </p:cNvSpPr>
              <p:nvPr/>
            </p:nvSpPr>
            <p:spPr bwMode="auto">
              <a:xfrm>
                <a:off x="1928" y="840"/>
                <a:ext cx="88" cy="80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932" name="Oval 67"/>
              <p:cNvSpPr>
                <a:spLocks noChangeArrowheads="1"/>
              </p:cNvSpPr>
              <p:nvPr/>
            </p:nvSpPr>
            <p:spPr bwMode="auto">
              <a:xfrm>
                <a:off x="2208" y="840"/>
                <a:ext cx="88" cy="80"/>
              </a:xfrm>
              <a:prstGeom prst="ellipse">
                <a:avLst/>
              </a:prstGeom>
              <a:solidFill>
                <a:schemeClr val="tx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933" name="Line 68"/>
              <p:cNvSpPr>
                <a:spLocks noChangeShapeType="1"/>
              </p:cNvSpPr>
              <p:nvPr/>
            </p:nvSpPr>
            <p:spPr bwMode="auto">
              <a:xfrm>
                <a:off x="1200" y="880"/>
                <a:ext cx="496" cy="65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4" name="Line 69"/>
              <p:cNvSpPr>
                <a:spLocks noChangeShapeType="1"/>
              </p:cNvSpPr>
              <p:nvPr/>
            </p:nvSpPr>
            <p:spPr bwMode="auto">
              <a:xfrm>
                <a:off x="1432" y="880"/>
                <a:ext cx="280" cy="66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5" name="Line 70"/>
              <p:cNvSpPr>
                <a:spLocks noChangeShapeType="1"/>
              </p:cNvSpPr>
              <p:nvPr/>
            </p:nvSpPr>
            <p:spPr bwMode="auto">
              <a:xfrm>
                <a:off x="1704" y="880"/>
                <a:ext cx="0" cy="65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6" name="Line 71"/>
              <p:cNvSpPr>
                <a:spLocks noChangeShapeType="1"/>
              </p:cNvSpPr>
              <p:nvPr/>
            </p:nvSpPr>
            <p:spPr bwMode="auto">
              <a:xfrm flipH="1">
                <a:off x="1704" y="880"/>
                <a:ext cx="264" cy="65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7" name="Line 72"/>
              <p:cNvSpPr>
                <a:spLocks noChangeShapeType="1"/>
              </p:cNvSpPr>
              <p:nvPr/>
            </p:nvSpPr>
            <p:spPr bwMode="auto">
              <a:xfrm flipH="1">
                <a:off x="1704" y="880"/>
                <a:ext cx="544" cy="66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938" name="Line 73"/>
              <p:cNvSpPr>
                <a:spLocks noChangeShapeType="1"/>
              </p:cNvSpPr>
              <p:nvPr/>
            </p:nvSpPr>
            <p:spPr bwMode="auto">
              <a:xfrm flipH="1" flipV="1">
                <a:off x="936" y="872"/>
                <a:ext cx="760" cy="67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dash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35899" name="Line 74"/>
            <p:cNvSpPr>
              <a:spLocks noChangeShapeType="1"/>
            </p:cNvSpPr>
            <p:nvPr/>
          </p:nvSpPr>
          <p:spPr bwMode="auto">
            <a:xfrm flipH="1" flipV="1">
              <a:off x="3822700" y="1371600"/>
              <a:ext cx="1054100" cy="5969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00" name="Line 75"/>
            <p:cNvSpPr>
              <a:spLocks noChangeShapeType="1"/>
            </p:cNvSpPr>
            <p:nvPr/>
          </p:nvSpPr>
          <p:spPr bwMode="auto">
            <a:xfrm flipH="1" flipV="1">
              <a:off x="6311900" y="1384300"/>
              <a:ext cx="1384300" cy="1320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01" name="Text Box 76"/>
            <p:cNvSpPr txBox="1">
              <a:spLocks noChangeArrowheads="1"/>
            </p:cNvSpPr>
            <p:nvPr/>
          </p:nvSpPr>
          <p:spPr bwMode="auto">
            <a:xfrm>
              <a:off x="8289925" y="1635125"/>
              <a:ext cx="31130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D</a:t>
              </a:r>
            </a:p>
          </p:txBody>
        </p:sp>
        <p:sp>
          <p:nvSpPr>
            <p:cNvPr id="35902" name="Rectangle 77"/>
            <p:cNvSpPr>
              <a:spLocks noChangeArrowheads="1"/>
            </p:cNvSpPr>
            <p:nvPr/>
          </p:nvSpPr>
          <p:spPr bwMode="auto">
            <a:xfrm>
              <a:off x="8674100" y="1651000"/>
              <a:ext cx="127000" cy="127000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903" name="Line 78"/>
            <p:cNvSpPr>
              <a:spLocks noChangeShapeType="1"/>
            </p:cNvSpPr>
            <p:nvPr/>
          </p:nvSpPr>
          <p:spPr bwMode="auto">
            <a:xfrm flipH="1" flipV="1">
              <a:off x="1270000" y="3644900"/>
              <a:ext cx="736600" cy="5715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04" name="Line 79"/>
            <p:cNvSpPr>
              <a:spLocks noChangeShapeType="1"/>
            </p:cNvSpPr>
            <p:nvPr/>
          </p:nvSpPr>
          <p:spPr bwMode="auto">
            <a:xfrm flipH="1" flipV="1">
              <a:off x="1638300" y="3644900"/>
              <a:ext cx="368300" cy="5842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05" name="Rectangle 80"/>
            <p:cNvSpPr>
              <a:spLocks noChangeArrowheads="1"/>
            </p:cNvSpPr>
            <p:nvPr/>
          </p:nvSpPr>
          <p:spPr bwMode="auto">
            <a:xfrm>
              <a:off x="1231900" y="3568700"/>
              <a:ext cx="127000" cy="127000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906" name="Rectangle 81"/>
            <p:cNvSpPr>
              <a:spLocks noChangeArrowheads="1"/>
            </p:cNvSpPr>
            <p:nvPr/>
          </p:nvSpPr>
          <p:spPr bwMode="auto">
            <a:xfrm>
              <a:off x="1574800" y="3568700"/>
              <a:ext cx="127000" cy="127000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907" name="Rectangle 82"/>
            <p:cNvSpPr>
              <a:spLocks noChangeArrowheads="1"/>
            </p:cNvSpPr>
            <p:nvPr/>
          </p:nvSpPr>
          <p:spPr bwMode="auto">
            <a:xfrm>
              <a:off x="863600" y="3568700"/>
              <a:ext cx="127000" cy="127000"/>
            </a:xfrm>
            <a:prstGeom prst="rect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908" name="Line 83"/>
            <p:cNvSpPr>
              <a:spLocks noChangeShapeType="1"/>
            </p:cNvSpPr>
            <p:nvPr/>
          </p:nvSpPr>
          <p:spPr bwMode="auto">
            <a:xfrm flipH="1" flipV="1">
              <a:off x="927100" y="3632200"/>
              <a:ext cx="1092200" cy="5969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09" name="Text Box 84"/>
            <p:cNvSpPr txBox="1">
              <a:spLocks noChangeArrowheads="1"/>
            </p:cNvSpPr>
            <p:nvPr/>
          </p:nvSpPr>
          <p:spPr bwMode="auto">
            <a:xfrm>
              <a:off x="2041525" y="3413125"/>
              <a:ext cx="38504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PS</a:t>
              </a:r>
            </a:p>
          </p:txBody>
        </p:sp>
        <p:sp>
          <p:nvSpPr>
            <p:cNvPr id="35910" name="Line 85"/>
            <p:cNvSpPr>
              <a:spLocks noChangeShapeType="1"/>
            </p:cNvSpPr>
            <p:nvPr/>
          </p:nvSpPr>
          <p:spPr bwMode="auto">
            <a:xfrm flipH="1" flipV="1">
              <a:off x="2057400" y="3683000"/>
              <a:ext cx="381000" cy="228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11" name="Text Box 86"/>
            <p:cNvSpPr txBox="1">
              <a:spLocks noChangeArrowheads="1"/>
            </p:cNvSpPr>
            <p:nvPr/>
          </p:nvSpPr>
          <p:spPr bwMode="auto">
            <a:xfrm>
              <a:off x="2060575" y="4070350"/>
              <a:ext cx="38504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PS</a:t>
              </a:r>
            </a:p>
          </p:txBody>
        </p:sp>
        <p:sp>
          <p:nvSpPr>
            <p:cNvPr id="35912" name="Text Box 87"/>
            <p:cNvSpPr txBox="1">
              <a:spLocks noChangeArrowheads="1"/>
            </p:cNvSpPr>
            <p:nvPr/>
          </p:nvSpPr>
          <p:spPr bwMode="auto">
            <a:xfrm>
              <a:off x="841375" y="1566863"/>
              <a:ext cx="311304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E</a:t>
              </a:r>
              <a:r>
                <a:rPr lang="en-US" sz="1200" baseline="-25000"/>
                <a:t>1</a:t>
              </a:r>
            </a:p>
          </p:txBody>
        </p:sp>
        <p:sp>
          <p:nvSpPr>
            <p:cNvPr id="35913" name="Text Box 88"/>
            <p:cNvSpPr txBox="1">
              <a:spLocks noChangeArrowheads="1"/>
            </p:cNvSpPr>
            <p:nvPr/>
          </p:nvSpPr>
          <p:spPr bwMode="auto">
            <a:xfrm>
              <a:off x="4041775" y="1566863"/>
              <a:ext cx="311304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E</a:t>
              </a:r>
              <a:r>
                <a:rPr lang="en-US" sz="1200" baseline="-25000"/>
                <a:t>2</a:t>
              </a:r>
            </a:p>
          </p:txBody>
        </p:sp>
        <p:sp>
          <p:nvSpPr>
            <p:cNvPr id="35914" name="Text Box 89"/>
            <p:cNvSpPr txBox="1">
              <a:spLocks noChangeArrowheads="1"/>
            </p:cNvSpPr>
            <p:nvPr/>
          </p:nvSpPr>
          <p:spPr bwMode="auto">
            <a:xfrm>
              <a:off x="6346825" y="1576388"/>
              <a:ext cx="311304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E</a:t>
              </a:r>
              <a:r>
                <a:rPr lang="en-US" sz="1200" baseline="-25000"/>
                <a:t>3</a:t>
              </a:r>
            </a:p>
          </p:txBody>
        </p:sp>
        <p:sp>
          <p:nvSpPr>
            <p:cNvPr id="35915" name="Line 90"/>
            <p:cNvSpPr>
              <a:spLocks noChangeShapeType="1"/>
            </p:cNvSpPr>
            <p:nvPr/>
          </p:nvSpPr>
          <p:spPr bwMode="auto">
            <a:xfrm>
              <a:off x="228600" y="1371600"/>
              <a:ext cx="0" cy="368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16" name="Line 91"/>
            <p:cNvSpPr>
              <a:spLocks noChangeShapeType="1"/>
            </p:cNvSpPr>
            <p:nvPr/>
          </p:nvSpPr>
          <p:spPr bwMode="auto">
            <a:xfrm>
              <a:off x="228600" y="1739900"/>
              <a:ext cx="0" cy="203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17" name="Line 92"/>
            <p:cNvSpPr>
              <a:spLocks noChangeShapeType="1"/>
            </p:cNvSpPr>
            <p:nvPr/>
          </p:nvSpPr>
          <p:spPr bwMode="auto">
            <a:xfrm>
              <a:off x="228600" y="1943100"/>
              <a:ext cx="0" cy="508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18" name="Line 93"/>
            <p:cNvSpPr>
              <a:spLocks noChangeShapeType="1"/>
            </p:cNvSpPr>
            <p:nvPr/>
          </p:nvSpPr>
          <p:spPr bwMode="auto">
            <a:xfrm>
              <a:off x="228600" y="2451100"/>
              <a:ext cx="0" cy="266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19" name="Line 94"/>
            <p:cNvSpPr>
              <a:spLocks noChangeShapeType="1"/>
            </p:cNvSpPr>
            <p:nvPr/>
          </p:nvSpPr>
          <p:spPr bwMode="auto">
            <a:xfrm>
              <a:off x="228600" y="2717800"/>
              <a:ext cx="0" cy="419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20" name="Line 95"/>
            <p:cNvSpPr>
              <a:spLocks noChangeShapeType="1"/>
            </p:cNvSpPr>
            <p:nvPr/>
          </p:nvSpPr>
          <p:spPr bwMode="auto">
            <a:xfrm>
              <a:off x="228600" y="3136900"/>
              <a:ext cx="0" cy="495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stealth" w="lg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921" name="Text Box 96"/>
            <p:cNvSpPr txBox="1">
              <a:spLocks noChangeArrowheads="1"/>
            </p:cNvSpPr>
            <p:nvPr/>
          </p:nvSpPr>
          <p:spPr bwMode="auto">
            <a:xfrm>
              <a:off x="263525" y="1317625"/>
              <a:ext cx="32252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t</a:t>
              </a:r>
              <a:r>
                <a:rPr lang="en-US" sz="1600" baseline="-25000"/>
                <a:t>1</a:t>
              </a:r>
            </a:p>
          </p:txBody>
        </p:sp>
        <p:sp>
          <p:nvSpPr>
            <p:cNvPr id="35922" name="Text Box 97"/>
            <p:cNvSpPr txBox="1">
              <a:spLocks noChangeArrowheads="1"/>
            </p:cNvSpPr>
            <p:nvPr/>
          </p:nvSpPr>
          <p:spPr bwMode="auto">
            <a:xfrm>
              <a:off x="263525" y="1952625"/>
              <a:ext cx="32252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t</a:t>
              </a:r>
              <a:r>
                <a:rPr lang="en-US" sz="1600" baseline="-25000"/>
                <a:t>3</a:t>
              </a:r>
            </a:p>
          </p:txBody>
        </p:sp>
        <p:sp>
          <p:nvSpPr>
            <p:cNvPr id="35923" name="Text Box 98"/>
            <p:cNvSpPr txBox="1">
              <a:spLocks noChangeArrowheads="1"/>
            </p:cNvSpPr>
            <p:nvPr/>
          </p:nvSpPr>
          <p:spPr bwMode="auto">
            <a:xfrm>
              <a:off x="263525" y="1584325"/>
              <a:ext cx="32252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t</a:t>
              </a:r>
              <a:r>
                <a:rPr lang="en-US" sz="1600" baseline="-25000"/>
                <a:t>2</a:t>
              </a:r>
            </a:p>
          </p:txBody>
        </p:sp>
        <p:sp>
          <p:nvSpPr>
            <p:cNvPr id="35924" name="Text Box 99"/>
            <p:cNvSpPr txBox="1">
              <a:spLocks noChangeArrowheads="1"/>
            </p:cNvSpPr>
            <p:nvPr/>
          </p:nvSpPr>
          <p:spPr bwMode="auto">
            <a:xfrm>
              <a:off x="263525" y="2651125"/>
              <a:ext cx="32252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t</a:t>
              </a:r>
              <a:r>
                <a:rPr lang="en-US" sz="1600" baseline="-25000"/>
                <a:t>5</a:t>
              </a:r>
            </a:p>
          </p:txBody>
        </p:sp>
        <p:sp>
          <p:nvSpPr>
            <p:cNvPr id="35925" name="Text Box 100"/>
            <p:cNvSpPr txBox="1">
              <a:spLocks noChangeArrowheads="1"/>
            </p:cNvSpPr>
            <p:nvPr/>
          </p:nvSpPr>
          <p:spPr bwMode="auto">
            <a:xfrm>
              <a:off x="263525" y="2320925"/>
              <a:ext cx="32252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t</a:t>
              </a:r>
              <a:r>
                <a:rPr lang="en-US" sz="1600" baseline="-25000"/>
                <a:t>4</a:t>
              </a:r>
            </a:p>
          </p:txBody>
        </p:sp>
        <p:sp>
          <p:nvSpPr>
            <p:cNvPr id="35926" name="Text Box 101"/>
            <p:cNvSpPr txBox="1">
              <a:spLocks noChangeArrowheads="1"/>
            </p:cNvSpPr>
            <p:nvPr/>
          </p:nvSpPr>
          <p:spPr bwMode="auto">
            <a:xfrm>
              <a:off x="263525" y="3133725"/>
              <a:ext cx="32252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600"/>
                <a:t>t</a:t>
              </a:r>
              <a:r>
                <a:rPr lang="en-US" sz="1600" baseline="-25000"/>
                <a:t>6</a:t>
              </a:r>
            </a:p>
          </p:txBody>
        </p:sp>
      </p:grpSp>
      <p:sp>
        <p:nvSpPr>
          <p:cNvPr id="35927" name="Text Box 102"/>
          <p:cNvSpPr txBox="1">
            <a:spLocks noChangeArrowheads="1"/>
          </p:cNvSpPr>
          <p:nvPr/>
        </p:nvSpPr>
        <p:spPr bwMode="auto">
          <a:xfrm>
            <a:off x="1673625" y="1246610"/>
            <a:ext cx="8639449" cy="12817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dirty="0"/>
              <a:t>Ecotype simulation—a maximum likelihood model to determine the</a:t>
            </a:r>
            <a:r>
              <a:rPr lang="zh-CN" altLang="en-US" sz="2000" dirty="0"/>
              <a:t> </a:t>
            </a:r>
            <a:r>
              <a:rPr lang="en-US" sz="2000" dirty="0"/>
              <a:t>rates of evolutionary processes, including ecotype formation (EF), periodic selection (PS), and drift (D), as well as the number of ecotypes</a:t>
            </a:r>
            <a:r>
              <a:rPr lang="zh-CN" altLang="en-US" sz="2000" dirty="0"/>
              <a:t> </a:t>
            </a:r>
            <a:r>
              <a:rPr lang="en-US" sz="2000" dirty="0"/>
              <a:t>in a sample of organisms.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97206" y="6553293"/>
            <a:ext cx="1316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Jason Wood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220201" y="5181601"/>
            <a:ext cx="15018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Danny Krizanc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6CB049-BC8B-47E9-A054-908345D977AD}"/>
              </a:ext>
            </a:extLst>
          </p:cNvPr>
          <p:cNvSpPr txBox="1"/>
          <p:nvPr/>
        </p:nvSpPr>
        <p:spPr>
          <a:xfrm>
            <a:off x="1385924" y="218553"/>
            <a:ext cx="99140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Our algorithm, Ecotype Simulation, for demarcating the sequence clusters that are the domains of extinction of periodic selection events.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D752706-F925-8749-889F-1DED4CD9827F}"/>
              </a:ext>
            </a:extLst>
          </p:cNvPr>
          <p:cNvSpPr txBox="1"/>
          <p:nvPr/>
        </p:nvSpPr>
        <p:spPr>
          <a:xfrm>
            <a:off x="8351070" y="5462249"/>
            <a:ext cx="347022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Cohan and Perry. 2007. Current Biology 17:R373-R386.</a:t>
            </a:r>
          </a:p>
          <a:p>
            <a:r>
              <a:rPr lang="en-US" sz="1400" dirty="0"/>
              <a:t>Koeppel et al. 2008. PNAS 105:2504.</a:t>
            </a:r>
          </a:p>
          <a:p>
            <a:r>
              <a:rPr lang="en-US" sz="1400" dirty="0"/>
              <a:t>Francisco et al. 2014. Accuracy and efficiency of algorithms….</a:t>
            </a:r>
          </a:p>
          <a:p>
            <a:r>
              <a:rPr lang="en-US" sz="1400" dirty="0"/>
              <a:t>Wood et al. 2023. Ecotype Simulation 2….</a:t>
            </a:r>
          </a:p>
        </p:txBody>
      </p:sp>
    </p:spTree>
    <p:extLst>
      <p:ext uri="{BB962C8B-B14F-4D97-AF65-F5344CB8AC3E}">
        <p14:creationId xmlns:p14="http://schemas.microsoft.com/office/powerpoint/2010/main" val="3837732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703388"/>
            <a:ext cx="6877050" cy="4011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2" name="Text Box 3"/>
          <p:cNvSpPr txBox="1">
            <a:spLocks noChangeArrowheads="1"/>
          </p:cNvSpPr>
          <p:nvPr/>
        </p:nvSpPr>
        <p:spPr bwMode="auto">
          <a:xfrm>
            <a:off x="2273300" y="-25400"/>
            <a:ext cx="6946901" cy="337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The newest species—Ecotypes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1.  Ecological distinctness among ecotypes.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800">
                <a:solidFill>
                  <a:srgbClr val="000000"/>
                </a:solidFill>
                <a:latin typeface="Calibri" panose="020F0502020204030204" pitchFamily="34" charset="0"/>
              </a:rPr>
              <a:t>2.  Ecological homogeneity within an ecotype.</a:t>
            </a:r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597128" y="4165599"/>
            <a:ext cx="3049588" cy="2413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>
                <a:solidFill>
                  <a:srgbClr val="000000"/>
                </a:solidFill>
                <a:latin typeface="Calibri" panose="020F0502020204030204" pitchFamily="34" charset="0"/>
              </a:rPr>
              <a:t>Ecologically distinct lineages within an ecotype are too similar to persist indefinitely.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1522412" y="5867400"/>
            <a:ext cx="9069388" cy="142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How many ecotypes (as the domain of extinction of periodic selection events) exist within a species?</a:t>
            </a:r>
          </a:p>
        </p:txBody>
      </p:sp>
    </p:spTree>
    <p:extLst>
      <p:ext uri="{BB962C8B-B14F-4D97-AF65-F5344CB8AC3E}">
        <p14:creationId xmlns:p14="http://schemas.microsoft.com/office/powerpoint/2010/main" val="167426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 descr="RFW Demarcations concat (parsimony)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2601" y="467931"/>
            <a:ext cx="4657725" cy="63408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6934201" y="2514600"/>
            <a:ext cx="35814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Our focus clade.</a:t>
            </a:r>
          </a:p>
          <a:p>
            <a:r>
              <a:rPr lang="en-US" sz="2800" dirty="0"/>
              <a:t>Are the members of this putative ecotype (PE15, within </a:t>
            </a:r>
            <a:r>
              <a:rPr lang="en-US" sz="2800" i="1" dirty="0"/>
              <a:t>B. spizizenii</a:t>
            </a:r>
            <a:r>
              <a:rPr lang="en-US" sz="2800" dirty="0"/>
              <a:t>) homogeneous in their ecological adaptations?</a:t>
            </a:r>
          </a:p>
          <a:p>
            <a:r>
              <a:rPr lang="en-US" sz="2800" dirty="0"/>
              <a:t> </a:t>
            </a:r>
          </a:p>
          <a:p>
            <a:endParaRPr lang="en-US" sz="2800" dirty="0"/>
          </a:p>
        </p:txBody>
      </p:sp>
      <p:cxnSp>
        <p:nvCxnSpPr>
          <p:cNvPr id="12" name="Straight Arrow Connector 11"/>
          <p:cNvCxnSpPr>
            <a:cxnSpLocks/>
          </p:cNvCxnSpPr>
          <p:nvPr/>
        </p:nvCxnSpPr>
        <p:spPr>
          <a:xfrm flipH="1">
            <a:off x="5038726" y="3200401"/>
            <a:ext cx="1895475" cy="333375"/>
          </a:xfrm>
          <a:prstGeom prst="straightConnector1">
            <a:avLst/>
          </a:prstGeom>
          <a:ln w="635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/>
          </p:cNvCxnSpPr>
          <p:nvPr/>
        </p:nvCxnSpPr>
        <p:spPr>
          <a:xfrm flipH="1">
            <a:off x="5991226" y="1676400"/>
            <a:ext cx="1400175" cy="514350"/>
          </a:xfrm>
          <a:prstGeom prst="straightConnector1">
            <a:avLst/>
          </a:prstGeom>
          <a:ln w="6350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67600" y="533401"/>
            <a:ext cx="3048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Our outgroup, strain 168 of PE10, within </a:t>
            </a:r>
            <a:r>
              <a:rPr lang="en-US" sz="2400" i="1" dirty="0"/>
              <a:t>B. subtilis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1B717A-4944-49F4-A9CC-863555204E37}"/>
              </a:ext>
            </a:extLst>
          </p:cNvPr>
          <p:cNvSpPr txBox="1"/>
          <p:nvPr/>
        </p:nvSpPr>
        <p:spPr>
          <a:xfrm>
            <a:off x="1524001" y="-55476"/>
            <a:ext cx="908415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Applying Ecotype Simulation on 3 genes yields few ecotypes per species taxon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886D42-1CB0-40F9-AE9F-ABA9D0B1EB05}"/>
              </a:ext>
            </a:extLst>
          </p:cNvPr>
          <p:cNvSpPr txBox="1"/>
          <p:nvPr/>
        </p:nvSpPr>
        <p:spPr>
          <a:xfrm>
            <a:off x="1628775" y="579665"/>
            <a:ext cx="89344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Why does low-resolution (3 genes) analysis yield few ecotypes?</a:t>
            </a:r>
          </a:p>
          <a:p>
            <a:endParaRPr lang="en-US" sz="2400" dirty="0"/>
          </a:p>
          <a:p>
            <a:pPr marL="342900" indent="-342900">
              <a:buAutoNum type="arabicParenR"/>
            </a:pPr>
            <a:r>
              <a:rPr lang="en-US" sz="2400" dirty="0"/>
              <a:t>There really are very few ecotypes that have a history of selective sweeps through periodic selection</a:t>
            </a:r>
          </a:p>
          <a:p>
            <a:pPr marL="342900" indent="-342900">
              <a:buAutoNum type="arabicParenR"/>
            </a:pPr>
            <a:r>
              <a:rPr lang="en-US" sz="2400" dirty="0"/>
              <a:t>There are many ecotypes with a history of selective sweeps, but we require more resolution (e.g., a whole genome) to detect them.</a:t>
            </a:r>
          </a:p>
          <a:p>
            <a:pPr marL="342900" indent="-342900">
              <a:buAutoNum type="arabicParenR"/>
            </a:pP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And so, we provide a core-genome-based Ecotype Simulation!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C634F3-6E7E-D749-A9A2-CDB7CA298B02}"/>
              </a:ext>
            </a:extLst>
          </p:cNvPr>
          <p:cNvSpPr txBox="1"/>
          <p:nvPr/>
        </p:nvSpPr>
        <p:spPr>
          <a:xfrm>
            <a:off x="853168" y="4593771"/>
            <a:ext cx="9934575" cy="1684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Ecotypes are the most newly divergent, ecologically distinct lineages with species properties.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Each recognized species taxon has multiple ecotypes!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Our goal—to produce an ecotype-level systematics of </a:t>
            </a:r>
            <a:r>
              <a:rPr lang="en-US" sz="2000" i="1" dirty="0"/>
              <a:t>Bacillus</a:t>
            </a:r>
            <a:r>
              <a:rPr lang="zh-CN" altLang="en-US" sz="2000" i="1" dirty="0"/>
              <a:t> </a:t>
            </a:r>
            <a:r>
              <a:rPr lang="en-US" altLang="zh-CN" sz="2000" dirty="0"/>
              <a:t>species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65560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806</Words>
  <Application>Microsoft Macintosh PowerPoint</Application>
  <PresentationFormat>Widescreen</PresentationFormat>
  <Paragraphs>116</Paragraphs>
  <Slides>17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Aptos</vt:lpstr>
      <vt:lpstr>Arial</vt:lpstr>
      <vt:lpstr>Calibri</vt:lpstr>
      <vt:lpstr>Calibri Light</vt:lpstr>
      <vt:lpstr>Times New Roman</vt:lpstr>
      <vt:lpstr>Office Theme</vt:lpstr>
      <vt:lpstr>Image</vt:lpstr>
      <vt:lpstr>Investigation of the Long-Coexisting, Ecologically Distinct Lineages  within Species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Rarefaction Approach</vt:lpstr>
      <vt:lpstr>PowerPoint Presentation</vt:lpstr>
      <vt:lpstr>PowerPoint Presentation</vt:lpstr>
      <vt:lpstr>PowerPoint Presentation</vt:lpstr>
      <vt:lpstr>PowerPoint Presentation</vt:lpstr>
      <vt:lpstr>Summary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Investigation of the Long-Coexisting, Ecologically Distinct Lineages  within Species </dc:title>
  <dc:creator>10938</dc:creator>
  <cp:lastModifiedBy>10938</cp:lastModifiedBy>
  <cp:revision>1</cp:revision>
  <dcterms:created xsi:type="dcterms:W3CDTF">2023-11-13T19:55:33Z</dcterms:created>
  <dcterms:modified xsi:type="dcterms:W3CDTF">2023-11-13T20:59:44Z</dcterms:modified>
</cp:coreProperties>
</file>

<file path=docProps/thumbnail.jpeg>
</file>